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sldIdLst>
    <p:sldId id="256" r:id="rId2"/>
    <p:sldId id="263" r:id="rId3"/>
    <p:sldId id="264" r:id="rId4"/>
    <p:sldId id="261" r:id="rId5"/>
    <p:sldId id="277" r:id="rId6"/>
    <p:sldId id="278" r:id="rId7"/>
    <p:sldId id="275" r:id="rId8"/>
    <p:sldId id="279" r:id="rId9"/>
    <p:sldId id="280" r:id="rId10"/>
    <p:sldId id="283" r:id="rId11"/>
    <p:sldId id="284" r:id="rId12"/>
    <p:sldId id="285" r:id="rId13"/>
    <p:sldId id="286" r:id="rId14"/>
    <p:sldId id="287" r:id="rId15"/>
    <p:sldId id="289" r:id="rId16"/>
    <p:sldId id="293" r:id="rId17"/>
    <p:sldId id="294" r:id="rId18"/>
    <p:sldId id="296" r:id="rId19"/>
    <p:sldId id="297" r:id="rId20"/>
    <p:sldId id="298" r:id="rId21"/>
    <p:sldId id="295" r:id="rId22"/>
    <p:sldId id="29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467" autoAdjust="0"/>
    <p:restoredTop sz="94660"/>
  </p:normalViewPr>
  <p:slideViewPr>
    <p:cSldViewPr snapToGrid="0">
      <p:cViewPr varScale="1">
        <p:scale>
          <a:sx n="80" d="100"/>
          <a:sy n="80" d="100"/>
        </p:scale>
        <p:origin x="76"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IN"/>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5B00E160-287E-4B86-92F5-B68A014A2461}" type="slidenum">
              <a:rPr lang="en-IN" smtClean="0"/>
              <a:t>‹#›</a:t>
            </a:fld>
            <a:endParaRPr lang="en-IN"/>
          </a:p>
        </p:txBody>
      </p:sp>
    </p:spTree>
    <p:extLst>
      <p:ext uri="{BB962C8B-B14F-4D97-AF65-F5344CB8AC3E}">
        <p14:creationId xmlns:p14="http://schemas.microsoft.com/office/powerpoint/2010/main" val="85785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31509C-5FCC-4AE8-9AA5-7D58604FEAC8}" type="datetimeFigureOut">
              <a:rPr lang="en-IN" smtClean="0"/>
              <a:t>03-09-2020</a:t>
            </a:fld>
            <a:endParaRPr lang="en-IN"/>
          </a:p>
        </p:txBody>
      </p:sp>
      <p:sp>
        <p:nvSpPr>
          <p:cNvPr id="6" name="Footer Placeholder 5"/>
          <p:cNvSpPr>
            <a:spLocks noGrp="1"/>
          </p:cNvSpPr>
          <p:nvPr>
            <p:ph type="ftr" sz="quarter" idx="11"/>
          </p:nvPr>
        </p:nvSpPr>
        <p:spPr/>
        <p:txBody>
          <a:bodyPr/>
          <a:lstStyle/>
          <a:p>
            <a:endParaRPr lang="en-IN"/>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25148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49143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2923549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59907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431509C-5FCC-4AE8-9AA5-7D58604FEAC8}" type="datetimeFigureOut">
              <a:rPr lang="en-IN" smtClean="0"/>
              <a:t>03-09-2020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973065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431509C-5FCC-4AE8-9AA5-7D58604FEAC8}" type="datetimeFigureOut">
              <a:rPr lang="en-IN" smtClean="0"/>
              <a:t>03-09-2020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517675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2169503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59629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31876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31509C-5FCC-4AE8-9AA5-7D58604FEAC8}" type="datetimeFigureOut">
              <a:rPr lang="en-IN" smtClean="0"/>
              <a:t>03-09-2020</a:t>
            </a:fld>
            <a:endParaRPr lang="en-IN"/>
          </a:p>
        </p:txBody>
      </p:sp>
      <p:sp>
        <p:nvSpPr>
          <p:cNvPr id="5" name="Footer Placeholder 4"/>
          <p:cNvSpPr>
            <a:spLocks noGrp="1"/>
          </p:cNvSpPr>
          <p:nvPr>
            <p:ph type="ftr" sz="quarter" idx="11"/>
          </p:nvPr>
        </p:nvSpPr>
        <p:spPr/>
        <p:txBody>
          <a:bodyPr/>
          <a:lstStyle/>
          <a:p>
            <a:endParaRPr lang="en-IN"/>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983250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31509C-5FCC-4AE8-9AA5-7D58604FEAC8}" type="datetimeFigureOut">
              <a:rPr lang="en-IN" smtClean="0"/>
              <a:t>03-09-2020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70286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31509C-5FCC-4AE8-9AA5-7D58604FEAC8}" type="datetimeFigureOut">
              <a:rPr lang="en-IN" smtClean="0"/>
              <a:t>03-09-2020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2308565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31509C-5FCC-4AE8-9AA5-7D58604FEAC8}" type="datetimeFigureOut">
              <a:rPr lang="en-IN" smtClean="0"/>
              <a:t>03-09-2020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3085431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1509C-5FCC-4AE8-9AA5-7D58604FEAC8}" type="datetimeFigureOut">
              <a:rPr lang="en-IN" smtClean="0"/>
              <a:t>03-09-2020</a:t>
            </a:fld>
            <a:endParaRPr lang="en-IN"/>
          </a:p>
        </p:txBody>
      </p:sp>
      <p:sp>
        <p:nvSpPr>
          <p:cNvPr id="3" name="Footer Placeholder 2"/>
          <p:cNvSpPr>
            <a:spLocks noGrp="1"/>
          </p:cNvSpPr>
          <p:nvPr>
            <p:ph type="ftr" sz="quarter" idx="11"/>
          </p:nvPr>
        </p:nvSpPr>
        <p:spPr/>
        <p:txBody>
          <a:bodyPr/>
          <a:lstStyle/>
          <a:p>
            <a:endParaRPr lang="en-IN"/>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318638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31509C-5FCC-4AE8-9AA5-7D58604FEAC8}" type="datetimeFigureOut">
              <a:rPr lang="en-IN" smtClean="0"/>
              <a:t>03-09-2020</a:t>
            </a:fld>
            <a:endParaRPr lang="en-IN"/>
          </a:p>
        </p:txBody>
      </p:sp>
      <p:sp>
        <p:nvSpPr>
          <p:cNvPr id="6" name="Footer Placeholder 5"/>
          <p:cNvSpPr>
            <a:spLocks noGrp="1"/>
          </p:cNvSpPr>
          <p:nvPr>
            <p:ph type="ftr" sz="quarter" idx="11"/>
          </p:nvPr>
        </p:nvSpPr>
        <p:spPr/>
        <p:txBody>
          <a:bodyPr/>
          <a:lstStyle/>
          <a:p>
            <a:endParaRPr lang="en-IN"/>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120109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31509C-5FCC-4AE8-9AA5-7D58604FEAC8}" type="datetimeFigureOut">
              <a:rPr lang="en-IN" smtClean="0"/>
              <a:t>03-09-2020</a:t>
            </a:fld>
            <a:endParaRPr lang="en-IN"/>
          </a:p>
        </p:txBody>
      </p:sp>
      <p:sp>
        <p:nvSpPr>
          <p:cNvPr id="6" name="Footer Placeholder 5"/>
          <p:cNvSpPr>
            <a:spLocks noGrp="1"/>
          </p:cNvSpPr>
          <p:nvPr>
            <p:ph type="ftr" sz="quarter" idx="11"/>
          </p:nvPr>
        </p:nvSpPr>
        <p:spPr/>
        <p:txBody>
          <a:bodyPr/>
          <a:lstStyle/>
          <a:p>
            <a:endParaRPr lang="en-IN"/>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B00E160-287E-4B86-92F5-B68A014A2461}" type="slidenum">
              <a:rPr lang="en-IN" smtClean="0"/>
              <a:t>‹#›</a:t>
            </a:fld>
            <a:endParaRPr lang="en-IN"/>
          </a:p>
        </p:txBody>
      </p:sp>
    </p:spTree>
    <p:extLst>
      <p:ext uri="{BB962C8B-B14F-4D97-AF65-F5344CB8AC3E}">
        <p14:creationId xmlns:p14="http://schemas.microsoft.com/office/powerpoint/2010/main" val="7213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431509C-5FCC-4AE8-9AA5-7D58604FEAC8}" type="datetimeFigureOut">
              <a:rPr lang="en-IN" smtClean="0"/>
              <a:t>03-09-2020</a:t>
            </a:fld>
            <a:endParaRPr lang="en-IN"/>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B00E160-287E-4B86-92F5-B68A014A2461}" type="slidenum">
              <a:rPr lang="en-IN" smtClean="0"/>
              <a:t>‹#›</a:t>
            </a:fld>
            <a:endParaRPr lang="en-IN"/>
          </a:p>
        </p:txBody>
      </p:sp>
    </p:spTree>
    <p:extLst>
      <p:ext uri="{BB962C8B-B14F-4D97-AF65-F5344CB8AC3E}">
        <p14:creationId xmlns:p14="http://schemas.microsoft.com/office/powerpoint/2010/main" val="891409480"/>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50000">
              <a:srgbClr val="CFDAE3"/>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5CCA6-1AEF-4DDE-9E1D-9ED084698A9D}"/>
              </a:ext>
            </a:extLst>
          </p:cNvPr>
          <p:cNvSpPr>
            <a:spLocks noGrp="1"/>
          </p:cNvSpPr>
          <p:nvPr>
            <p:ph type="ctrTitle"/>
          </p:nvPr>
        </p:nvSpPr>
        <p:spPr>
          <a:xfrm>
            <a:off x="141316" y="1447801"/>
            <a:ext cx="11845637" cy="2808316"/>
          </a:xfrm>
        </p:spPr>
        <p:txBody>
          <a:bodyPr/>
          <a:lstStyle/>
          <a:p>
            <a:pPr algn="ctr"/>
            <a:r>
              <a:rPr lang="en-IN" dirty="0"/>
              <a:t>COMMERCE –III ( MF) </a:t>
            </a:r>
          </a:p>
        </p:txBody>
      </p:sp>
      <p:sp>
        <p:nvSpPr>
          <p:cNvPr id="3" name="Subtitle 2">
            <a:extLst>
              <a:ext uri="{FF2B5EF4-FFF2-40B4-BE49-F238E27FC236}">
                <a16:creationId xmlns:a16="http://schemas.microsoft.com/office/drawing/2014/main" id="{069F2C33-F759-45D9-B808-5836403E2E13}"/>
              </a:ext>
            </a:extLst>
          </p:cNvPr>
          <p:cNvSpPr>
            <a:spLocks noGrp="1"/>
          </p:cNvSpPr>
          <p:nvPr>
            <p:ph type="subTitle" idx="1"/>
          </p:nvPr>
        </p:nvSpPr>
        <p:spPr>
          <a:xfrm>
            <a:off x="3490623" y="4777380"/>
            <a:ext cx="4277801" cy="632819"/>
          </a:xfrm>
        </p:spPr>
        <p:txBody>
          <a:bodyPr/>
          <a:lstStyle/>
          <a:p>
            <a:pPr algn="ctr"/>
            <a:r>
              <a:rPr lang="en-IN" b="1" dirty="0">
                <a:solidFill>
                  <a:schemeClr val="bg2"/>
                </a:solidFill>
              </a:rPr>
              <a:t>Dr. Sumita Shankar </a:t>
            </a:r>
          </a:p>
        </p:txBody>
      </p:sp>
    </p:spTree>
    <p:extLst>
      <p:ext uri="{BB962C8B-B14F-4D97-AF65-F5344CB8AC3E}">
        <p14:creationId xmlns:p14="http://schemas.microsoft.com/office/powerpoint/2010/main" val="3630783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6917634" cy="707886"/>
          </a:xfrm>
          <a:prstGeom prst="rect">
            <a:avLst/>
          </a:prstGeom>
          <a:noFill/>
        </p:spPr>
        <p:txBody>
          <a:bodyPr wrap="square">
            <a:spAutoFit/>
          </a:bodyPr>
          <a:lstStyle/>
          <a:p>
            <a:r>
              <a:rPr lang="en-IN" sz="4000" dirty="0">
                <a:solidFill>
                  <a:srgbClr val="C00000"/>
                </a:solidFill>
                <a:latin typeface="Arial Black" panose="020B0A04020102020204" pitchFamily="34" charset="0"/>
              </a:rPr>
              <a:t>3. </a:t>
            </a:r>
            <a:r>
              <a:rPr lang="en-IN" sz="4000" dirty="0" err="1">
                <a:solidFill>
                  <a:srgbClr val="C00000"/>
                </a:solidFill>
                <a:latin typeface="Arial Black" panose="020B0A04020102020204" pitchFamily="34" charset="0"/>
              </a:rPr>
              <a:t>Continous</a:t>
            </a:r>
            <a:r>
              <a:rPr lang="en-IN" sz="4000" dirty="0">
                <a:solidFill>
                  <a:srgbClr val="C00000"/>
                </a:solidFill>
                <a:latin typeface="Arial Black" panose="020B0A04020102020204" pitchFamily="34" charset="0"/>
              </a:rPr>
              <a:t> Process </a:t>
            </a:r>
          </a:p>
        </p:txBody>
      </p:sp>
      <p:pic>
        <p:nvPicPr>
          <p:cNvPr id="9218" name="Picture 2" descr="What Is Continuous Performance Management? | Clear Review">
            <a:extLst>
              <a:ext uri="{FF2B5EF4-FFF2-40B4-BE49-F238E27FC236}">
                <a16:creationId xmlns:a16="http://schemas.microsoft.com/office/drawing/2014/main" id="{A7CBA0D6-0902-447C-8746-6EB124875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8769" y="4166483"/>
            <a:ext cx="3387255" cy="259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34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6917634" cy="707886"/>
          </a:xfrm>
          <a:prstGeom prst="rect">
            <a:avLst/>
          </a:prstGeom>
          <a:noFill/>
        </p:spPr>
        <p:txBody>
          <a:bodyPr wrap="square">
            <a:spAutoFit/>
          </a:bodyPr>
          <a:lstStyle/>
          <a:p>
            <a:r>
              <a:rPr lang="en-IN" sz="4000" dirty="0">
                <a:solidFill>
                  <a:srgbClr val="C00000"/>
                </a:solidFill>
                <a:latin typeface="Arial Black" panose="020B0A04020102020204" pitchFamily="34" charset="0"/>
              </a:rPr>
              <a:t>4. All pervasive  </a:t>
            </a:r>
          </a:p>
        </p:txBody>
      </p:sp>
      <p:pic>
        <p:nvPicPr>
          <p:cNvPr id="10244" name="Picture 4" descr="How To Say All-Pervasive - YouTube">
            <a:extLst>
              <a:ext uri="{FF2B5EF4-FFF2-40B4-BE49-F238E27FC236}">
                <a16:creationId xmlns:a16="http://schemas.microsoft.com/office/drawing/2014/main" id="{57C0BAB9-FAE0-4589-90D1-A715397AD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0104" y="4618140"/>
            <a:ext cx="2202512" cy="1965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63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6917634" cy="707886"/>
          </a:xfrm>
          <a:prstGeom prst="rect">
            <a:avLst/>
          </a:prstGeom>
          <a:noFill/>
        </p:spPr>
        <p:txBody>
          <a:bodyPr wrap="square">
            <a:spAutoFit/>
          </a:bodyPr>
          <a:lstStyle/>
          <a:p>
            <a:r>
              <a:rPr lang="en-IN" sz="4000" dirty="0">
                <a:solidFill>
                  <a:srgbClr val="C00000"/>
                </a:solidFill>
                <a:latin typeface="Arial Black" panose="020B0A04020102020204" pitchFamily="34" charset="0"/>
              </a:rPr>
              <a:t>5. Primary Function   </a:t>
            </a:r>
          </a:p>
        </p:txBody>
      </p:sp>
      <p:pic>
        <p:nvPicPr>
          <p:cNvPr id="11266" name="Picture 2" descr="Mind Map Concept Stock Illustration - Download Image Now - iStock">
            <a:extLst>
              <a:ext uri="{FF2B5EF4-FFF2-40B4-BE49-F238E27FC236}">
                <a16:creationId xmlns:a16="http://schemas.microsoft.com/office/drawing/2014/main" id="{4CD736F8-F78B-4679-93E4-1B300373C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6049" y="4452730"/>
            <a:ext cx="2186608" cy="2115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704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8086476" cy="707886"/>
          </a:xfrm>
          <a:prstGeom prst="rect">
            <a:avLst/>
          </a:prstGeom>
          <a:noFill/>
        </p:spPr>
        <p:txBody>
          <a:bodyPr wrap="square">
            <a:spAutoFit/>
          </a:bodyPr>
          <a:lstStyle/>
          <a:p>
            <a:r>
              <a:rPr lang="en-IN" sz="4000" dirty="0">
                <a:solidFill>
                  <a:srgbClr val="C00000"/>
                </a:solidFill>
                <a:latin typeface="Arial Black" panose="020B0A04020102020204" pitchFamily="34" charset="0"/>
              </a:rPr>
              <a:t>6. Forward looking Nature    </a:t>
            </a:r>
          </a:p>
        </p:txBody>
      </p:sp>
      <p:pic>
        <p:nvPicPr>
          <p:cNvPr id="12290" name="Picture 2" descr="PPC Management: Your Past, Present &amp; Future - Search Engine Watch">
            <a:extLst>
              <a:ext uri="{FF2B5EF4-FFF2-40B4-BE49-F238E27FC236}">
                <a16:creationId xmlns:a16="http://schemas.microsoft.com/office/drawing/2014/main" id="{AB0952F7-5B99-4ADE-8483-607117304A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3899" y="4158532"/>
            <a:ext cx="3013544" cy="2393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429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8086476" cy="707886"/>
          </a:xfrm>
          <a:prstGeom prst="rect">
            <a:avLst/>
          </a:prstGeom>
          <a:noFill/>
        </p:spPr>
        <p:txBody>
          <a:bodyPr wrap="square">
            <a:spAutoFit/>
          </a:bodyPr>
          <a:lstStyle/>
          <a:p>
            <a:r>
              <a:rPr lang="en-IN" sz="4000" dirty="0">
                <a:solidFill>
                  <a:srgbClr val="C00000"/>
                </a:solidFill>
                <a:latin typeface="Arial Black" panose="020B0A04020102020204" pitchFamily="34" charset="0"/>
              </a:rPr>
              <a:t>7. </a:t>
            </a:r>
            <a:r>
              <a:rPr lang="en-IN" sz="40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Flexibility</a:t>
            </a:r>
            <a:r>
              <a:rPr lang="en-IN" sz="4000" dirty="0">
                <a:solidFill>
                  <a:srgbClr val="C00000"/>
                </a:solidFill>
                <a:latin typeface="Arial Black" panose="020B0A04020102020204" pitchFamily="34" charset="0"/>
              </a:rPr>
              <a:t>    </a:t>
            </a:r>
          </a:p>
        </p:txBody>
      </p:sp>
      <p:pic>
        <p:nvPicPr>
          <p:cNvPr id="13314" name="Picture 2" descr="Flexible thinking around flexibility | Jaluch HR &amp; Training">
            <a:extLst>
              <a:ext uri="{FF2B5EF4-FFF2-40B4-BE49-F238E27FC236}">
                <a16:creationId xmlns:a16="http://schemas.microsoft.com/office/drawing/2014/main" id="{F9A9903E-6E46-48DE-A6C3-03EEBC99C1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1649" y="4150580"/>
            <a:ext cx="3116911" cy="258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929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190830" y="3635245"/>
            <a:ext cx="11704321" cy="658578"/>
          </a:xfrm>
          <a:prstGeom prst="rect">
            <a:avLst/>
          </a:prstGeom>
          <a:noFill/>
        </p:spPr>
        <p:txBody>
          <a:bodyPr wrap="square">
            <a:spAutoFit/>
          </a:bodyPr>
          <a:lstStyle/>
          <a:p>
            <a:pPr lvl="0" fontAlgn="base">
              <a:lnSpc>
                <a:spcPct val="107000"/>
              </a:lnSpc>
              <a:spcAft>
                <a:spcPts val="800"/>
              </a:spcAft>
              <a:tabLst>
                <a:tab pos="228600" algn="l"/>
              </a:tabLst>
            </a:pPr>
            <a:r>
              <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8. Decision-Making Aspect</a:t>
            </a: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14338" name="Picture 2" descr="Decision making">
            <a:extLst>
              <a:ext uri="{FF2B5EF4-FFF2-40B4-BE49-F238E27FC236}">
                <a16:creationId xmlns:a16="http://schemas.microsoft.com/office/drawing/2014/main" id="{8CC97DFA-7876-4511-A1E7-ECC51FDB3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835" y="4538623"/>
            <a:ext cx="5653377" cy="2108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866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4365265" cy="658578"/>
          </a:xfrm>
          <a:prstGeom prst="rect">
            <a:avLst/>
          </a:prstGeom>
          <a:noFill/>
        </p:spPr>
        <p:txBody>
          <a:bodyPr wrap="square">
            <a:spAutoFit/>
          </a:bodyPr>
          <a:lstStyle/>
          <a:p>
            <a:pPr lvl="0" fontAlgn="base">
              <a:lnSpc>
                <a:spcPct val="107000"/>
              </a:lnSpc>
              <a:spcAft>
                <a:spcPts val="800"/>
              </a:spcAft>
              <a:tabLst>
                <a:tab pos="228600" algn="l"/>
              </a:tabLst>
            </a:pPr>
            <a:r>
              <a:rPr lang="en-IN" sz="3600" b="1" dirty="0">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9.Efficiency </a:t>
            </a: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15362" name="Picture 2" descr="Efficiency and arbitrage: two strategies to own performance marketing">
            <a:extLst>
              <a:ext uri="{FF2B5EF4-FFF2-40B4-BE49-F238E27FC236}">
                <a16:creationId xmlns:a16="http://schemas.microsoft.com/office/drawing/2014/main" id="{A8B39517-4703-4294-9E94-77FD057FF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9986" y="4285753"/>
            <a:ext cx="3633746" cy="2234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508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ADVANTAGES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238539" y="2639833"/>
            <a:ext cx="11585051" cy="3600922"/>
          </a:xfrm>
          <a:prstGeom prst="rect">
            <a:avLst/>
          </a:prstGeom>
          <a:noFill/>
        </p:spPr>
        <p:txBody>
          <a:bodyPr wrap="square">
            <a:spAutoFit/>
          </a:bodyPr>
          <a:lstStyle/>
          <a:p>
            <a:pPr lvl="0" fontAlgn="base">
              <a:lnSpc>
                <a:spcPct val="107000"/>
              </a:lnSpc>
              <a:spcAft>
                <a:spcPts val="800"/>
              </a:spcAft>
              <a:tabLst>
                <a:tab pos="228600" algn="l"/>
              </a:tabLst>
            </a:pPr>
            <a:r>
              <a:rPr lang="en-IN" sz="4000" b="1" dirty="0">
                <a:solidFill>
                  <a:srgbClr val="C00000"/>
                </a:solidFill>
                <a:effectLst/>
                <a:latin typeface="Arial Black" panose="020B0A04020102020204" pitchFamily="34" charset="0"/>
                <a:ea typeface="Calibri" panose="020F0502020204030204" pitchFamily="34" charset="0"/>
              </a:rPr>
              <a:t>1. Planning helps in achievement of   				 objectives</a:t>
            </a:r>
          </a:p>
          <a:p>
            <a:pPr lvl="0" fontAlgn="base">
              <a:lnSpc>
                <a:spcPct val="107000"/>
              </a:lnSpc>
              <a:spcAft>
                <a:spcPts val="800"/>
              </a:spcAft>
              <a:tabLst>
                <a:tab pos="228600" algn="l"/>
              </a:tabLst>
            </a:pPr>
            <a:endParaRPr lang="en-IN" sz="40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r>
              <a:rPr lang="en-IN" sz="4000" b="1" dirty="0">
                <a:solidFill>
                  <a:srgbClr val="C00000"/>
                </a:solidFill>
                <a:effectLst/>
                <a:latin typeface="Arial Black" panose="020B0A04020102020204" pitchFamily="34" charset="0"/>
                <a:ea typeface="Times New Roman" panose="02020603050405020304" pitchFamily="18" charset="0"/>
              </a:rPr>
              <a:t>2. Planning minimizes uncertainties</a:t>
            </a:r>
          </a:p>
          <a:p>
            <a:pPr lvl="0" fontAlgn="base">
              <a:lnSpc>
                <a:spcPct val="107000"/>
              </a:lnSpc>
              <a:spcAft>
                <a:spcPts val="800"/>
              </a:spcAft>
              <a:tabLst>
                <a:tab pos="228600" algn="l"/>
              </a:tabLst>
            </a:pP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1283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ADVANTAGES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238539" y="2639833"/>
            <a:ext cx="11585051" cy="2243948"/>
          </a:xfrm>
          <a:prstGeom prst="rect">
            <a:avLst/>
          </a:prstGeom>
          <a:noFill/>
        </p:spPr>
        <p:txBody>
          <a:bodyPr wrap="square">
            <a:spAutoFit/>
          </a:bodyPr>
          <a:lstStyle/>
          <a:p>
            <a:pPr lvl="0" fontAlgn="base">
              <a:lnSpc>
                <a:spcPct val="107000"/>
              </a:lnSpc>
              <a:spcAft>
                <a:spcPts val="800"/>
              </a:spcAft>
              <a:tabLst>
                <a:tab pos="228600" algn="l"/>
              </a:tabLst>
            </a:pPr>
            <a:r>
              <a:rPr lang="en-IN" sz="4000" b="1" dirty="0">
                <a:solidFill>
                  <a:srgbClr val="C00000"/>
                </a:solidFill>
                <a:latin typeface="Arial Black" panose="020B0A04020102020204" pitchFamily="34" charset="0"/>
                <a:ea typeface="Calibri" panose="020F0502020204030204" pitchFamily="34" charset="0"/>
              </a:rPr>
              <a:t>3</a:t>
            </a:r>
            <a:r>
              <a:rPr lang="en-IN" sz="4000" b="1" dirty="0">
                <a:solidFill>
                  <a:srgbClr val="C00000"/>
                </a:solidFill>
                <a:effectLst/>
                <a:latin typeface="Arial Black" panose="020B0A04020102020204" pitchFamily="34" charset="0"/>
                <a:ea typeface="Calibri" panose="020F0502020204030204" pitchFamily="34" charset="0"/>
              </a:rPr>
              <a:t>.</a:t>
            </a:r>
            <a:r>
              <a:rPr lang="en-IN" sz="3600" dirty="0">
                <a:solidFill>
                  <a:srgbClr val="C00000"/>
                </a:solidFill>
                <a:effectLst/>
                <a:latin typeface="Arial Black" panose="020B0A04020102020204" pitchFamily="34" charset="0"/>
                <a:ea typeface="Times New Roman" panose="02020603050405020304" pitchFamily="18" charset="0"/>
              </a:rPr>
              <a:t> </a:t>
            </a:r>
            <a:r>
              <a:rPr lang="en-IN" sz="3600" b="1" dirty="0">
                <a:solidFill>
                  <a:srgbClr val="C00000"/>
                </a:solidFill>
                <a:effectLst/>
                <a:latin typeface="Arial Black" panose="020B0A04020102020204" pitchFamily="34" charset="0"/>
                <a:ea typeface="Times New Roman" panose="02020603050405020304" pitchFamily="18" charset="0"/>
              </a:rPr>
              <a:t>Planning facilitates co-ordination</a:t>
            </a:r>
            <a:endParaRPr lang="en-IN" sz="36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endParaRPr lang="en-IN" sz="40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r>
              <a:rPr lang="en-IN" sz="4000" b="1" dirty="0">
                <a:solidFill>
                  <a:srgbClr val="C00000"/>
                </a:solidFill>
                <a:latin typeface="Arial Black" panose="020B0A04020102020204" pitchFamily="34" charset="0"/>
                <a:ea typeface="Times New Roman" panose="02020603050405020304" pitchFamily="18" charset="0"/>
              </a:rPr>
              <a:t>4</a:t>
            </a:r>
            <a:r>
              <a:rPr lang="en-IN" sz="4000" b="1" dirty="0">
                <a:solidFill>
                  <a:srgbClr val="C00000"/>
                </a:solidFill>
                <a:effectLst/>
                <a:latin typeface="Arial Black" panose="020B0A04020102020204" pitchFamily="34" charset="0"/>
                <a:ea typeface="Times New Roman" panose="02020603050405020304" pitchFamily="18" charset="0"/>
              </a:rPr>
              <a:t>. Planning encourages innovations</a:t>
            </a:r>
            <a:endParaRPr lang="en-IN" sz="40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0462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ADVANTAGES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238539" y="2639833"/>
            <a:ext cx="11823590" cy="3133935"/>
          </a:xfrm>
          <a:prstGeom prst="rect">
            <a:avLst/>
          </a:prstGeom>
          <a:noFill/>
        </p:spPr>
        <p:txBody>
          <a:bodyPr wrap="square">
            <a:spAutoFit/>
          </a:bodyPr>
          <a:lstStyle/>
          <a:p>
            <a:pPr fontAlgn="base">
              <a:lnSpc>
                <a:spcPct val="107000"/>
              </a:lnSpc>
              <a:spcAft>
                <a:spcPts val="800"/>
              </a:spcAft>
              <a:tabLst>
                <a:tab pos="228600" algn="l"/>
              </a:tabLst>
            </a:pPr>
            <a:r>
              <a:rPr lang="en-IN" sz="4000" b="1" dirty="0">
                <a:solidFill>
                  <a:srgbClr val="C00000"/>
                </a:solidFill>
                <a:effectLst/>
                <a:latin typeface="Arial Black" panose="020B0A04020102020204" pitchFamily="34" charset="0"/>
                <a:ea typeface="Calibri" panose="020F0502020204030204" pitchFamily="34" charset="0"/>
              </a:rPr>
              <a:t>5. </a:t>
            </a:r>
            <a:r>
              <a:rPr lang="en-IN" sz="1800" dirty="0">
                <a:solidFill>
                  <a:srgbClr val="000000"/>
                </a:solidFill>
                <a:effectLst/>
                <a:latin typeface="Times New Roman" panose="02020603050405020304" pitchFamily="18" charset="0"/>
                <a:ea typeface="Times New Roman" panose="02020603050405020304" pitchFamily="18" charset="0"/>
              </a:rPr>
              <a:t>. </a:t>
            </a:r>
            <a:r>
              <a:rPr lang="en-IN" sz="44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Planning facilitates controlling.</a:t>
            </a:r>
          </a:p>
          <a:p>
            <a:pPr lvl="0" fontAlgn="base">
              <a:lnSpc>
                <a:spcPct val="107000"/>
              </a:lnSpc>
              <a:spcAft>
                <a:spcPts val="800"/>
              </a:spcAft>
              <a:tabLst>
                <a:tab pos="228600" algn="l"/>
              </a:tabLst>
            </a:pPr>
            <a:endParaRPr lang="en-IN" sz="40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endParaRPr lang="en-IN" sz="40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r>
              <a:rPr lang="en-IN" sz="4000" b="1" dirty="0">
                <a:solidFill>
                  <a:srgbClr val="C00000"/>
                </a:solidFill>
                <a:effectLst/>
                <a:latin typeface="Arial Black" panose="020B0A04020102020204" pitchFamily="34" charset="0"/>
                <a:ea typeface="Times New Roman" panose="02020603050405020304" pitchFamily="18" charset="0"/>
              </a:rPr>
              <a:t>6. </a:t>
            </a:r>
            <a:r>
              <a:rPr lang="en-IN" sz="4400" b="1" dirty="0">
                <a:solidFill>
                  <a:srgbClr val="C00000"/>
                </a:solidFill>
                <a:effectLst/>
                <a:latin typeface="Arial Black" panose="020B0A04020102020204" pitchFamily="34" charset="0"/>
                <a:ea typeface="Times New Roman" panose="02020603050405020304" pitchFamily="18" charset="0"/>
              </a:rPr>
              <a:t>Planning provides competitive edge</a:t>
            </a:r>
            <a:endParaRPr lang="en-IN" sz="4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204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0F04F7A-F4C6-4D95-BF48-9A3DA16D7E26}"/>
              </a:ext>
            </a:extLst>
          </p:cNvPr>
          <p:cNvSpPr>
            <a:spLocks noGrp="1"/>
          </p:cNvSpPr>
          <p:nvPr>
            <p:ph type="title"/>
          </p:nvPr>
        </p:nvSpPr>
        <p:spPr>
          <a:xfrm>
            <a:off x="628153" y="452718"/>
            <a:ext cx="10241280" cy="753230"/>
          </a:xfrm>
        </p:spPr>
        <p:txBody>
          <a:bodyPr/>
          <a:lstStyle/>
          <a:p>
            <a:pPr algn="ctr"/>
            <a:r>
              <a:rPr lang="en-IN" sz="4400" dirty="0">
                <a:latin typeface="Arial Black" panose="020B0A04020102020204" pitchFamily="34" charset="0"/>
                <a:ea typeface="Segoe UI Emoji" panose="020B0502040204020203" pitchFamily="34" charset="0"/>
              </a:rPr>
              <a:t>PLANNING </a:t>
            </a:r>
          </a:p>
        </p:txBody>
      </p:sp>
      <p:pic>
        <p:nvPicPr>
          <p:cNvPr id="2" name="Picture 2" descr="Planning: rudiment for success! — Steemit">
            <a:extLst>
              <a:ext uri="{FF2B5EF4-FFF2-40B4-BE49-F238E27FC236}">
                <a16:creationId xmlns:a16="http://schemas.microsoft.com/office/drawing/2014/main" id="{97B49BDC-75C6-4618-A4A5-9B4D2435A3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3344"/>
            <a:ext cx="12117787" cy="434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74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ADVANTAGES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238539" y="2639833"/>
            <a:ext cx="11585051" cy="3732625"/>
          </a:xfrm>
          <a:prstGeom prst="rect">
            <a:avLst/>
          </a:prstGeom>
          <a:noFill/>
        </p:spPr>
        <p:txBody>
          <a:bodyPr wrap="square">
            <a:spAutoFit/>
          </a:bodyPr>
          <a:lstStyle/>
          <a:p>
            <a:pPr fontAlgn="base">
              <a:lnSpc>
                <a:spcPct val="107000"/>
              </a:lnSpc>
              <a:spcAft>
                <a:spcPts val="800"/>
              </a:spcAft>
              <a:tabLst>
                <a:tab pos="228600" algn="l"/>
              </a:tabLst>
            </a:pPr>
            <a:r>
              <a:rPr lang="en-IN" sz="4000" b="1" dirty="0">
                <a:solidFill>
                  <a:srgbClr val="C00000"/>
                </a:solidFill>
                <a:latin typeface="Arial Black" panose="020B0A04020102020204" pitchFamily="34" charset="0"/>
                <a:ea typeface="Calibri" panose="020F0502020204030204" pitchFamily="34" charset="0"/>
              </a:rPr>
              <a:t>7</a:t>
            </a:r>
            <a:r>
              <a:rPr lang="en-IN" sz="4000" b="1" dirty="0">
                <a:solidFill>
                  <a:srgbClr val="C00000"/>
                </a:solidFill>
                <a:effectLst/>
                <a:latin typeface="Arial Black" panose="020B0A04020102020204" pitchFamily="34" charset="0"/>
                <a:ea typeface="Calibri" panose="020F0502020204030204" pitchFamily="34" charset="0"/>
              </a:rPr>
              <a:t>. </a:t>
            </a:r>
            <a:r>
              <a:rPr lang="en-IN" sz="4400" b="1" dirty="0">
                <a:solidFill>
                  <a:srgbClr val="C00000"/>
                </a:solidFill>
                <a:effectLst/>
                <a:latin typeface="Arial Black" panose="020B0A04020102020204" pitchFamily="34" charset="0"/>
                <a:ea typeface="Calibri" panose="020F0502020204030204" pitchFamily="34" charset="0"/>
              </a:rPr>
              <a:t>Planning improves employee’s moral</a:t>
            </a:r>
            <a:r>
              <a:rPr lang="en-IN" sz="4400" dirty="0">
                <a:solidFill>
                  <a:srgbClr val="C00000"/>
                </a:solidFill>
                <a:effectLst/>
                <a:latin typeface="Arial Black" panose="020B0A04020102020204" pitchFamily="34" charset="0"/>
                <a:ea typeface="Times New Roman" panose="02020603050405020304" pitchFamily="18" charset="0"/>
              </a:rPr>
              <a:t>. </a:t>
            </a:r>
            <a:endParaRPr lang="en-IN" sz="44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endParaRPr>
          </a:p>
          <a:p>
            <a:pPr lvl="0" fontAlgn="base">
              <a:lnSpc>
                <a:spcPct val="107000"/>
              </a:lnSpc>
              <a:spcAft>
                <a:spcPts val="800"/>
              </a:spcAft>
              <a:tabLst>
                <a:tab pos="228600" algn="l"/>
              </a:tabLst>
            </a:pPr>
            <a:endParaRPr lang="en-IN" sz="40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endParaRPr lang="en-IN" sz="4000" b="1" dirty="0">
              <a:solidFill>
                <a:srgbClr val="C00000"/>
              </a:solidFill>
              <a:effectLst/>
              <a:latin typeface="Arial Black" panose="020B0A04020102020204" pitchFamily="34" charset="0"/>
              <a:ea typeface="Calibri" panose="020F0502020204030204" pitchFamily="34" charset="0"/>
            </a:endParaRPr>
          </a:p>
          <a:p>
            <a:pPr lvl="0" fontAlgn="base">
              <a:lnSpc>
                <a:spcPct val="107000"/>
              </a:lnSpc>
              <a:spcAft>
                <a:spcPts val="800"/>
              </a:spcAft>
              <a:tabLst>
                <a:tab pos="228600" algn="l"/>
              </a:tabLst>
            </a:pP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3025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LIMITATIONS  OF PLANNING </a:t>
            </a:r>
          </a:p>
        </p:txBody>
      </p:sp>
      <p:sp>
        <p:nvSpPr>
          <p:cNvPr id="5" name="TextBox 4">
            <a:extLst>
              <a:ext uri="{FF2B5EF4-FFF2-40B4-BE49-F238E27FC236}">
                <a16:creationId xmlns:a16="http://schemas.microsoft.com/office/drawing/2014/main" id="{33FDADA3-4D4B-4A17-9796-55633E4E7BE0}"/>
              </a:ext>
            </a:extLst>
          </p:cNvPr>
          <p:cNvSpPr txBox="1"/>
          <p:nvPr/>
        </p:nvSpPr>
        <p:spPr>
          <a:xfrm>
            <a:off x="1137036" y="3099222"/>
            <a:ext cx="7887031" cy="3416320"/>
          </a:xfrm>
          <a:prstGeom prst="rect">
            <a:avLst/>
          </a:prstGeom>
          <a:noFill/>
        </p:spPr>
        <p:txBody>
          <a:bodyPr wrap="square">
            <a:spAutoFit/>
          </a:bodyPr>
          <a:lstStyle/>
          <a:p>
            <a:pPr marL="342900" indent="-342900">
              <a:buAutoNum type="arabicPeriod"/>
            </a:pPr>
            <a:r>
              <a:rPr lang="en-IN" sz="3600" b="1" dirty="0">
                <a:solidFill>
                  <a:srgbClr val="C00000"/>
                </a:solidFill>
                <a:effectLst/>
                <a:latin typeface="Arial Black" panose="020B0A04020102020204" pitchFamily="34" charset="0"/>
                <a:ea typeface="Times New Roman" panose="02020603050405020304" pitchFamily="18" charset="0"/>
              </a:rPr>
              <a:t> Lack of reliable data</a:t>
            </a:r>
          </a:p>
          <a:p>
            <a:pPr marL="342900" indent="-342900">
              <a:buAutoNum type="arabicPeriod"/>
            </a:pPr>
            <a:endParaRPr lang="en-IN" sz="3600" b="1" dirty="0">
              <a:solidFill>
                <a:srgbClr val="C00000"/>
              </a:solidFill>
              <a:effectLst/>
              <a:latin typeface="Arial Black" panose="020B0A04020102020204" pitchFamily="34" charset="0"/>
              <a:ea typeface="Times New Roman" panose="02020603050405020304" pitchFamily="18" charset="0"/>
            </a:endParaRPr>
          </a:p>
          <a:p>
            <a:pPr marL="342900" indent="-342900">
              <a:buFontTx/>
              <a:buAutoNum type="arabicPeriod"/>
            </a:pPr>
            <a:r>
              <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 Time consuming</a:t>
            </a:r>
          </a:p>
          <a:p>
            <a:r>
              <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 </a:t>
            </a:r>
          </a:p>
          <a:p>
            <a:r>
              <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3. Expensive </a:t>
            </a: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342900" indent="-342900">
              <a:buFontTx/>
              <a:buAutoNum type="arabicPeriod"/>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b="1" dirty="0">
                <a:solidFill>
                  <a:srgbClr val="000000"/>
                </a:solidFill>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808451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LIMITATIONS  OF PLANNING </a:t>
            </a:r>
          </a:p>
        </p:txBody>
      </p:sp>
      <p:sp>
        <p:nvSpPr>
          <p:cNvPr id="5" name="TextBox 4">
            <a:extLst>
              <a:ext uri="{FF2B5EF4-FFF2-40B4-BE49-F238E27FC236}">
                <a16:creationId xmlns:a16="http://schemas.microsoft.com/office/drawing/2014/main" id="{33FDADA3-4D4B-4A17-9796-55633E4E7BE0}"/>
              </a:ext>
            </a:extLst>
          </p:cNvPr>
          <p:cNvSpPr txBox="1"/>
          <p:nvPr/>
        </p:nvSpPr>
        <p:spPr>
          <a:xfrm>
            <a:off x="699716" y="1807113"/>
            <a:ext cx="11187485" cy="4524315"/>
          </a:xfrm>
          <a:prstGeom prst="rect">
            <a:avLst/>
          </a:prstGeom>
          <a:noFill/>
        </p:spPr>
        <p:txBody>
          <a:bodyPr wrap="square">
            <a:spAutoFit/>
          </a:bodyPr>
          <a:lstStyle/>
          <a:p>
            <a:endParaRPr lang="en-IN" sz="3600" b="1" dirty="0">
              <a:solidFill>
                <a:srgbClr val="C00000"/>
              </a:solidFill>
              <a:latin typeface="Arial Black" panose="020B0A04020102020204" pitchFamily="34" charset="0"/>
              <a:ea typeface="Times New Roman" panose="02020603050405020304" pitchFamily="18" charset="0"/>
            </a:endParaRPr>
          </a:p>
          <a:p>
            <a:r>
              <a:rPr lang="en-IN" sz="3600" b="1" dirty="0">
                <a:solidFill>
                  <a:srgbClr val="C00000"/>
                </a:solidFill>
                <a:latin typeface="Arial Black" panose="020B0A04020102020204" pitchFamily="34" charset="0"/>
                <a:ea typeface="Times New Roman" panose="02020603050405020304" pitchFamily="18" charset="0"/>
              </a:rPr>
              <a:t>4. </a:t>
            </a:r>
            <a:r>
              <a:rPr lang="en-IN" sz="3600" b="1" dirty="0">
                <a:solidFill>
                  <a:srgbClr val="C00000"/>
                </a:solidFill>
                <a:effectLst/>
                <a:latin typeface="Arial Black" panose="020B0A04020102020204" pitchFamily="34" charset="0"/>
                <a:ea typeface="Times New Roman" panose="02020603050405020304" pitchFamily="18" charset="0"/>
              </a:rPr>
              <a:t>Resistance to change </a:t>
            </a:r>
          </a:p>
          <a:p>
            <a:endParaRPr lang="en-IN" sz="3600" b="1" dirty="0">
              <a:solidFill>
                <a:srgbClr val="C00000"/>
              </a:solidFill>
              <a:effectLst/>
              <a:latin typeface="Arial Black" panose="020B0A04020102020204" pitchFamily="34" charset="0"/>
              <a:ea typeface="Times New Roman" panose="02020603050405020304" pitchFamily="18" charset="0"/>
            </a:endParaRPr>
          </a:p>
          <a:p>
            <a:r>
              <a:rPr lang="en-IN" sz="3600" b="1" dirty="0">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5. </a:t>
            </a:r>
            <a:r>
              <a:rPr lang="en-IN" sz="3600" b="1" dirty="0">
                <a:solidFill>
                  <a:srgbClr val="C00000"/>
                </a:solidFill>
                <a:effectLst/>
                <a:latin typeface="Arial Black" panose="020B0A04020102020204" pitchFamily="34" charset="0"/>
                <a:ea typeface="Times New Roman" panose="02020603050405020304" pitchFamily="18" charset="0"/>
              </a:rPr>
              <a:t>Sudden Emergencies</a:t>
            </a:r>
            <a:r>
              <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 </a:t>
            </a:r>
          </a:p>
          <a:p>
            <a:endPar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endParaRPr>
          </a:p>
          <a:p>
            <a:r>
              <a:rPr lang="en-IN" sz="3600" b="1" dirty="0">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6. </a:t>
            </a:r>
            <a:r>
              <a:rPr lang="en-IN" sz="3600" b="1" dirty="0">
                <a:solidFill>
                  <a:srgbClr val="C00000"/>
                </a:solidFill>
                <a:effectLst/>
                <a:latin typeface="Arial Black" panose="020B0A04020102020204" pitchFamily="34" charset="0"/>
                <a:ea typeface="Times New Roman" panose="02020603050405020304" pitchFamily="18" charset="0"/>
              </a:rPr>
              <a:t>External factors may reduce Utility </a:t>
            </a:r>
            <a:r>
              <a:rPr lang="en-IN" sz="3600" b="1" dirty="0">
                <a:solidFill>
                  <a:srgbClr val="C00000"/>
                </a:solidFill>
                <a:effectLst/>
                <a:latin typeface="Arial Black" panose="020B0A04020102020204" pitchFamily="34" charset="0"/>
                <a:ea typeface="Times New Roman" panose="02020603050405020304" pitchFamily="18" charset="0"/>
                <a:cs typeface="Times New Roman" panose="02020603050405020304" pitchFamily="18" charset="0"/>
              </a:rPr>
              <a:t> </a:t>
            </a: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342900" indent="-342900">
              <a:buFontTx/>
              <a:buAutoNum type="arabicPeriod"/>
            </a:pPr>
            <a:endParaRPr lang="en-IN" sz="36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IN" sz="3600" b="1" dirty="0">
                <a:solidFill>
                  <a:srgbClr val="C00000"/>
                </a:solidFill>
                <a:effectLst/>
                <a:latin typeface="Arial Black" panose="020B0A04020102020204" pitchFamily="34" charset="0"/>
                <a:ea typeface="Times New Roman" panose="02020603050405020304" pitchFamily="18" charset="0"/>
              </a:rPr>
              <a:t> </a:t>
            </a:r>
          </a:p>
        </p:txBody>
      </p:sp>
    </p:spTree>
    <p:extLst>
      <p:ext uri="{BB962C8B-B14F-4D97-AF65-F5344CB8AC3E}">
        <p14:creationId xmlns:p14="http://schemas.microsoft.com/office/powerpoint/2010/main" val="358550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15AC-4EE5-4A08-964F-2C418736A525}"/>
              </a:ext>
            </a:extLst>
          </p:cNvPr>
          <p:cNvSpPr>
            <a:spLocks noGrp="1"/>
          </p:cNvSpPr>
          <p:nvPr>
            <p:ph type="title"/>
          </p:nvPr>
        </p:nvSpPr>
        <p:spPr/>
        <p:txBody>
          <a:bodyPr/>
          <a:lstStyle/>
          <a:p>
            <a:pPr algn="ctr"/>
            <a:r>
              <a:rPr lang="en-IN" sz="4400" dirty="0">
                <a:latin typeface="Arial Black" panose="020B0A04020102020204" pitchFamily="34" charset="0"/>
              </a:rPr>
              <a:t>PLANNING- INTRODUCTION  </a:t>
            </a:r>
          </a:p>
        </p:txBody>
      </p:sp>
      <p:sp>
        <p:nvSpPr>
          <p:cNvPr id="3" name="Content Placeholder 2">
            <a:extLst>
              <a:ext uri="{FF2B5EF4-FFF2-40B4-BE49-F238E27FC236}">
                <a16:creationId xmlns:a16="http://schemas.microsoft.com/office/drawing/2014/main" id="{65B30D63-51B0-4F32-A8E3-AE24024DF6B5}"/>
              </a:ext>
            </a:extLst>
          </p:cNvPr>
          <p:cNvSpPr>
            <a:spLocks noGrp="1"/>
          </p:cNvSpPr>
          <p:nvPr>
            <p:ph idx="1"/>
          </p:nvPr>
        </p:nvSpPr>
        <p:spPr>
          <a:xfrm>
            <a:off x="1876508" y="3745064"/>
            <a:ext cx="6217919" cy="2274736"/>
          </a:xfrm>
        </p:spPr>
        <p:txBody>
          <a:bodyPr/>
          <a:lstStyle/>
          <a:p>
            <a:pPr marL="342900" lvl="0" indent="-342900" algn="just">
              <a:lnSpc>
                <a:spcPct val="107000"/>
              </a:lnSpc>
              <a:buFont typeface="+mj-lt"/>
              <a:buAutoNum type="alphaLcParenR"/>
            </a:pPr>
            <a:r>
              <a:rPr lang="en-IN" b="1" dirty="0">
                <a:solidFill>
                  <a:srgbClr val="000000"/>
                </a:solidFill>
                <a:latin typeface="Arial Black" panose="020B0A04020102020204" pitchFamily="34" charset="0"/>
                <a:ea typeface="Calibri" panose="020F0502020204030204" pitchFamily="34" charset="0"/>
                <a:cs typeface="Times New Roman" panose="02020603050405020304" pitchFamily="18" charset="0"/>
              </a:rPr>
              <a:t>W</a:t>
            </a:r>
            <a:r>
              <a:rPr lang="en-IN" sz="18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hat to do? </a:t>
            </a:r>
            <a:endParaRPr lang="en-IN" sz="1800" b="1"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IN" sz="18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How to do?</a:t>
            </a:r>
            <a:endParaRPr lang="en-IN" sz="1800" b="1"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IN" sz="18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When to do? </a:t>
            </a:r>
            <a:endParaRPr lang="en-IN" sz="1800" b="1"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IN" sz="18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Who is to do it? and </a:t>
            </a:r>
            <a:endParaRPr lang="en-IN" sz="1800" b="1" dirty="0">
              <a:effectLst/>
              <a:latin typeface="Arial Black" panose="020B0A040201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a:pPr>
            <a:r>
              <a:rPr lang="en-IN" sz="18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What is the cost? </a:t>
            </a:r>
            <a:endParaRPr lang="en-IN" sz="18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9864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500932" y="453224"/>
            <a:ext cx="10448013" cy="707666"/>
          </a:xfrm>
        </p:spPr>
        <p:txBody>
          <a:bodyPr/>
          <a:lstStyle/>
          <a:p>
            <a:pPr algn="ctr"/>
            <a:r>
              <a:rPr lang="en-IN" sz="4400" dirty="0">
                <a:latin typeface="Arial Black" panose="020B0A04020102020204" pitchFamily="34" charset="0"/>
              </a:rPr>
              <a:t>DEFINITION OF PLANNING  </a:t>
            </a:r>
          </a:p>
        </p:txBody>
      </p:sp>
      <p:sp>
        <p:nvSpPr>
          <p:cNvPr id="5" name="TextBox 4">
            <a:extLst>
              <a:ext uri="{FF2B5EF4-FFF2-40B4-BE49-F238E27FC236}">
                <a16:creationId xmlns:a16="http://schemas.microsoft.com/office/drawing/2014/main" id="{E4DD4D12-9359-4DAA-837E-6D898191AB9C}"/>
              </a:ext>
            </a:extLst>
          </p:cNvPr>
          <p:cNvSpPr txBox="1"/>
          <p:nvPr/>
        </p:nvSpPr>
        <p:spPr>
          <a:xfrm>
            <a:off x="596348" y="2935659"/>
            <a:ext cx="9788055" cy="2423484"/>
          </a:xfrm>
          <a:prstGeom prst="rect">
            <a:avLst/>
          </a:prstGeom>
          <a:noFill/>
        </p:spPr>
        <p:txBody>
          <a:bodyPr wrap="square">
            <a:spAutoFit/>
          </a:bodyPr>
          <a:lstStyle/>
          <a:p>
            <a:pPr algn="just">
              <a:lnSpc>
                <a:spcPct val="107000"/>
              </a:lnSpc>
              <a:spcAft>
                <a:spcPts val="800"/>
              </a:spcAft>
            </a:pPr>
            <a:r>
              <a:rPr lang="en-I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Philip Kotler</a:t>
            </a:r>
            <a:r>
              <a:rPr lang="en-IN"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“planning is deciding in the present what to do in the future. It is the process whereby companies reconcile their objectives and opportunities</a:t>
            </a:r>
            <a:r>
              <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Prof. Philip Kotler - The Leading Speakers Bureau">
            <a:extLst>
              <a:ext uri="{FF2B5EF4-FFF2-40B4-BE49-F238E27FC236}">
                <a16:creationId xmlns:a16="http://schemas.microsoft.com/office/drawing/2014/main" id="{26D1EBD9-7D09-4EE5-8EC3-44DFF5BBA8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546" y="5088835"/>
            <a:ext cx="1781092" cy="1534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257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500932" y="453224"/>
            <a:ext cx="10448013" cy="707666"/>
          </a:xfrm>
        </p:spPr>
        <p:txBody>
          <a:bodyPr/>
          <a:lstStyle/>
          <a:p>
            <a:pPr algn="ctr"/>
            <a:r>
              <a:rPr lang="en-IN" sz="4400" dirty="0">
                <a:latin typeface="Arial Black" panose="020B0A04020102020204" pitchFamily="34" charset="0"/>
              </a:rPr>
              <a:t>DEFINITION OF PLANNING  </a:t>
            </a:r>
          </a:p>
        </p:txBody>
      </p:sp>
      <p:sp>
        <p:nvSpPr>
          <p:cNvPr id="5" name="TextBox 4">
            <a:extLst>
              <a:ext uri="{FF2B5EF4-FFF2-40B4-BE49-F238E27FC236}">
                <a16:creationId xmlns:a16="http://schemas.microsoft.com/office/drawing/2014/main" id="{E4DD4D12-9359-4DAA-837E-6D898191AB9C}"/>
              </a:ext>
            </a:extLst>
          </p:cNvPr>
          <p:cNvSpPr txBox="1"/>
          <p:nvPr/>
        </p:nvSpPr>
        <p:spPr>
          <a:xfrm>
            <a:off x="596348" y="2935659"/>
            <a:ext cx="9788055" cy="2434256"/>
          </a:xfrm>
          <a:prstGeom prst="rect">
            <a:avLst/>
          </a:prstGeom>
          <a:noFill/>
        </p:spPr>
        <p:txBody>
          <a:bodyPr wrap="square">
            <a:spAutoFit/>
          </a:bodyPr>
          <a:lstStyle/>
          <a:p>
            <a:pPr algn="just">
              <a:lnSpc>
                <a:spcPct val="107000"/>
              </a:lnSpc>
              <a:spcAft>
                <a:spcPts val="800"/>
              </a:spcAft>
            </a:pPr>
            <a:r>
              <a:rPr lang="en-IN"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Koontz and O’Donnell</a:t>
            </a:r>
            <a:r>
              <a:rPr lang="en-IN"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“Planning is deciding in advance what to do, when to do, how to do and who is to do it. It is bridging the gap from where we are to where we want to go.”</a:t>
            </a:r>
            <a:endParaRPr lang="en-IN"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074" name="Picture 2" descr="Auditoría Administrativa&quot; | Sutori">
            <a:extLst>
              <a:ext uri="{FF2B5EF4-FFF2-40B4-BE49-F238E27FC236}">
                <a16:creationId xmlns:a16="http://schemas.microsoft.com/office/drawing/2014/main" id="{9DF86F93-AD4D-4126-93F6-31D0ED0F0F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2580" y="4668078"/>
            <a:ext cx="3029447"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45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500932" y="453224"/>
            <a:ext cx="10448013" cy="707666"/>
          </a:xfrm>
        </p:spPr>
        <p:txBody>
          <a:bodyPr/>
          <a:lstStyle/>
          <a:p>
            <a:pPr algn="ctr"/>
            <a:r>
              <a:rPr lang="en-IN" sz="4400" dirty="0">
                <a:latin typeface="Arial Black" panose="020B0A04020102020204" pitchFamily="34" charset="0"/>
              </a:rPr>
              <a:t>DEFINITION OF PLANNING  </a:t>
            </a:r>
          </a:p>
        </p:txBody>
      </p:sp>
      <p:sp>
        <p:nvSpPr>
          <p:cNvPr id="5" name="TextBox 4">
            <a:extLst>
              <a:ext uri="{FF2B5EF4-FFF2-40B4-BE49-F238E27FC236}">
                <a16:creationId xmlns:a16="http://schemas.microsoft.com/office/drawing/2014/main" id="{E4DD4D12-9359-4DAA-837E-6D898191AB9C}"/>
              </a:ext>
            </a:extLst>
          </p:cNvPr>
          <p:cNvSpPr txBox="1"/>
          <p:nvPr/>
        </p:nvSpPr>
        <p:spPr>
          <a:xfrm>
            <a:off x="596348" y="2935659"/>
            <a:ext cx="9788055" cy="1841466"/>
          </a:xfrm>
          <a:prstGeom prst="rect">
            <a:avLst/>
          </a:prstGeom>
          <a:noFill/>
        </p:spPr>
        <p:txBody>
          <a:bodyPr wrap="square">
            <a:spAutoFit/>
          </a:bodyPr>
          <a:lstStyle/>
          <a:p>
            <a:pPr algn="just">
              <a:lnSpc>
                <a:spcPct val="107000"/>
              </a:lnSpc>
              <a:spcAft>
                <a:spcPts val="800"/>
              </a:spcAft>
            </a:pPr>
            <a:r>
              <a:rPr lang="en-IN"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Louis A. Allen</a:t>
            </a:r>
            <a:r>
              <a:rPr lang="en-IN"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“Management planning involves the development of forecasts, objectives, policies, programmes, procedures, schedules and budgets.”</a:t>
            </a:r>
            <a:endParaRPr lang="en-IN"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098" name="Picture 2" descr="Louis Allen">
            <a:extLst>
              <a:ext uri="{FF2B5EF4-FFF2-40B4-BE49-F238E27FC236}">
                <a16:creationId xmlns:a16="http://schemas.microsoft.com/office/drawing/2014/main" id="{0B3E5CCF-2FC4-4F55-A180-EB605CB8ED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5418" y="4853532"/>
            <a:ext cx="1836751" cy="1841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41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pic>
        <p:nvPicPr>
          <p:cNvPr id="5122" name="Picture 2" descr="Planning Ahead For The Future Of Your Business | Founder's Guide">
            <a:extLst>
              <a:ext uri="{FF2B5EF4-FFF2-40B4-BE49-F238E27FC236}">
                <a16:creationId xmlns:a16="http://schemas.microsoft.com/office/drawing/2014/main" id="{F02052EE-48C7-4F8A-A1D2-165EA24C3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220" y="2202510"/>
            <a:ext cx="11783834" cy="4397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20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6917634" cy="707886"/>
          </a:xfrm>
          <a:prstGeom prst="rect">
            <a:avLst/>
          </a:prstGeom>
          <a:noFill/>
        </p:spPr>
        <p:txBody>
          <a:bodyPr wrap="square">
            <a:spAutoFit/>
          </a:bodyPr>
          <a:lstStyle/>
          <a:p>
            <a:r>
              <a:rPr lang="en-IN" dirty="0"/>
              <a:t>. </a:t>
            </a:r>
            <a:r>
              <a:rPr lang="en-IN" sz="4000" dirty="0">
                <a:solidFill>
                  <a:srgbClr val="C00000"/>
                </a:solidFill>
              </a:rPr>
              <a:t>1. </a:t>
            </a:r>
            <a:r>
              <a:rPr lang="en-IN" sz="4000" dirty="0">
                <a:solidFill>
                  <a:srgbClr val="C00000"/>
                </a:solidFill>
                <a:latin typeface="Arial Black" panose="020B0A04020102020204" pitchFamily="34" charset="0"/>
              </a:rPr>
              <a:t>Intellectual Process</a:t>
            </a:r>
          </a:p>
        </p:txBody>
      </p:sp>
      <p:pic>
        <p:nvPicPr>
          <p:cNvPr id="6146" name="Picture 2" descr="What is Critical Thinking?. I would define critical thinking as an… | by  Shawn D'Souza | Medium">
            <a:extLst>
              <a:ext uri="{FF2B5EF4-FFF2-40B4-BE49-F238E27FC236}">
                <a16:creationId xmlns:a16="http://schemas.microsoft.com/office/drawing/2014/main" id="{B0635F5F-C83D-42C1-9A3B-084483BC70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8769" y="2471738"/>
            <a:ext cx="3427011" cy="2529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403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139AA8-7200-4DAF-B83E-7F633D71E51A}"/>
              </a:ext>
            </a:extLst>
          </p:cNvPr>
          <p:cNvSpPr>
            <a:spLocks noGrp="1"/>
          </p:cNvSpPr>
          <p:nvPr>
            <p:ph type="title"/>
          </p:nvPr>
        </p:nvSpPr>
        <p:spPr>
          <a:xfrm>
            <a:off x="699716" y="588396"/>
            <a:ext cx="9931178" cy="1097281"/>
          </a:xfrm>
        </p:spPr>
        <p:txBody>
          <a:bodyPr/>
          <a:lstStyle/>
          <a:p>
            <a:pPr algn="ctr"/>
            <a:r>
              <a:rPr lang="en-IN" sz="4400" dirty="0">
                <a:latin typeface="Arial Black" panose="020B0A04020102020204" pitchFamily="34" charset="0"/>
              </a:rPr>
              <a:t>FEATURES OF PLANNING  </a:t>
            </a:r>
          </a:p>
        </p:txBody>
      </p:sp>
      <p:sp>
        <p:nvSpPr>
          <p:cNvPr id="6" name="TextBox 5">
            <a:extLst>
              <a:ext uri="{FF2B5EF4-FFF2-40B4-BE49-F238E27FC236}">
                <a16:creationId xmlns:a16="http://schemas.microsoft.com/office/drawing/2014/main" id="{CCA64135-3372-43A1-8D05-5B1574D1678C}"/>
              </a:ext>
            </a:extLst>
          </p:cNvPr>
          <p:cNvSpPr txBox="1"/>
          <p:nvPr/>
        </p:nvSpPr>
        <p:spPr>
          <a:xfrm>
            <a:off x="532738" y="3910255"/>
            <a:ext cx="6917634" cy="707886"/>
          </a:xfrm>
          <a:prstGeom prst="rect">
            <a:avLst/>
          </a:prstGeom>
          <a:noFill/>
        </p:spPr>
        <p:txBody>
          <a:bodyPr wrap="square">
            <a:spAutoFit/>
          </a:bodyPr>
          <a:lstStyle/>
          <a:p>
            <a:r>
              <a:rPr lang="en-IN" sz="4000" dirty="0">
                <a:solidFill>
                  <a:srgbClr val="C00000"/>
                </a:solidFill>
                <a:latin typeface="Arial Black" panose="020B0A04020102020204" pitchFamily="34" charset="0"/>
              </a:rPr>
              <a:t>2. Goal Oriented </a:t>
            </a:r>
          </a:p>
        </p:txBody>
      </p:sp>
      <p:pic>
        <p:nvPicPr>
          <p:cNvPr id="7170" name="Picture 2" descr="People-Oriented versus Goal-Oriented | angchronicles">
            <a:extLst>
              <a:ext uri="{FF2B5EF4-FFF2-40B4-BE49-F238E27FC236}">
                <a16:creationId xmlns:a16="http://schemas.microsoft.com/office/drawing/2014/main" id="{F47B2C02-BFD5-4589-98ED-53487902C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6049" y="3339548"/>
            <a:ext cx="2830664" cy="3427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7523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302</TotalTime>
  <Words>306</Words>
  <Application>Microsoft Office PowerPoint</Application>
  <PresentationFormat>Widescreen</PresentationFormat>
  <Paragraphs>67</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Black</vt:lpstr>
      <vt:lpstr>Calibri</vt:lpstr>
      <vt:lpstr>Century Gothic</vt:lpstr>
      <vt:lpstr>Times New Roman</vt:lpstr>
      <vt:lpstr>Wingdings 3</vt:lpstr>
      <vt:lpstr>Ion Boardroom</vt:lpstr>
      <vt:lpstr>COMMERCE –III ( MF) </vt:lpstr>
      <vt:lpstr>PLANNING </vt:lpstr>
      <vt:lpstr>PLANNING- INTRODUCTION  </vt:lpstr>
      <vt:lpstr>DEFINITION OF PLANNING  </vt:lpstr>
      <vt:lpstr>DEFINITION OF PLANNING  </vt:lpstr>
      <vt:lpstr>DEFINITION OF PLANNING  </vt:lpstr>
      <vt:lpstr>FEATURES OF PLANNING  </vt:lpstr>
      <vt:lpstr>FEATURES OF PLANNING  </vt:lpstr>
      <vt:lpstr>FEATURES OF PLANNING  </vt:lpstr>
      <vt:lpstr>FEATURES OF PLANNING  </vt:lpstr>
      <vt:lpstr>FEATURES OF PLANNING  </vt:lpstr>
      <vt:lpstr>FEATURES OF PLANNING  </vt:lpstr>
      <vt:lpstr>FEATURES OF PLANNING  </vt:lpstr>
      <vt:lpstr>FEATURES OF PLANNING  </vt:lpstr>
      <vt:lpstr>FEATURES OF PLANNING  </vt:lpstr>
      <vt:lpstr>FEATURES OF PLANNING  </vt:lpstr>
      <vt:lpstr>ADVANTAGES OF PLANNING </vt:lpstr>
      <vt:lpstr>ADVANTAGES OF PLANNING </vt:lpstr>
      <vt:lpstr>ADVANTAGES OF PLANNING </vt:lpstr>
      <vt:lpstr>ADVANTAGES OF PLANNING </vt:lpstr>
      <vt:lpstr>LIMITATIONS  OF PLANNING </vt:lpstr>
      <vt:lpstr>LIMITATIONS  OF PLANNING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COMMERCE –III ( MF) </dc:title>
  <dc:creator>Sumita Shankar</dc:creator>
  <cp:lastModifiedBy>Sumita Shankar</cp:lastModifiedBy>
  <cp:revision>37</cp:revision>
  <dcterms:created xsi:type="dcterms:W3CDTF">2020-07-28T09:10:53Z</dcterms:created>
  <dcterms:modified xsi:type="dcterms:W3CDTF">2020-09-03T17:59:31Z</dcterms:modified>
</cp:coreProperties>
</file>